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4026ec8b1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4026ec8b1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4026ec8b1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4026ec8b1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4026ec8b14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4026ec8b14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7" name="Google Shape;47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9" name="Google Shape;39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0" name="Google Shape;40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hyperlink" Target="mailto:daniel.mietchen@igb-berlin.de" TargetMode="External"/><Relationship Id="rId2" Type="http://schemas.openxmlformats.org/officeDocument/2006/relationships/hyperlink" Target="https://doi.org/10.5281/zenodo.6948504" TargetMode="External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>
            <a:off x="311700" y="4815325"/>
            <a:ext cx="852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Daniel Mietchen | </a:t>
            </a:r>
            <a:r>
              <a:rPr lang="en" sz="1400" u="sng">
                <a:solidFill>
                  <a:schemeClr val="hlink"/>
                </a:solidFill>
                <a:hlinkClick r:id="rId1"/>
              </a:rPr>
              <a:t>daniel.mietchen@igb-berlin.de</a:t>
            </a:r>
            <a:r>
              <a:rPr lang="en" sz="1400"/>
              <a:t> | 1 August 2022 | DOI: </a:t>
            </a:r>
            <a:r>
              <a:rPr lang="en" sz="1400" u="sng">
                <a:solidFill>
                  <a:schemeClr val="hlink"/>
                </a:solidFill>
                <a:hlinkClick r:id="rId2"/>
              </a:rPr>
              <a:t>10.5281/zenodo.6948504</a:t>
            </a:r>
            <a:r>
              <a:rPr lang="en" sz="1400"/>
              <a:t> </a:t>
            </a:r>
            <a:endParaRPr sz="1400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ikidata.org/" TargetMode="External"/><Relationship Id="rId4" Type="http://schemas.openxmlformats.org/officeDocument/2006/relationships/hyperlink" Target="https://creativecommons.org/publicdomain/zero/1.0/" TargetMode="External"/><Relationship Id="rId5" Type="http://schemas.openxmlformats.org/officeDocument/2006/relationships/hyperlink" Target="https://en.wikipedia.org/wiki/FAIR_data" TargetMode="External"/><Relationship Id="rId6" Type="http://schemas.openxmlformats.org/officeDocument/2006/relationships/hyperlink" Target="https://scholia.toolforge.org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wikidata.org/wiki/Q37308366" TargetMode="External"/><Relationship Id="rId4" Type="http://schemas.openxmlformats.org/officeDocument/2006/relationships/hyperlink" Target="https://scholia.toolforge.org/work/Q37308366" TargetMode="External"/><Relationship Id="rId9" Type="http://schemas.openxmlformats.org/officeDocument/2006/relationships/hyperlink" Target="https://opentraits.org/taxa" TargetMode="External"/><Relationship Id="rId5" Type="http://schemas.openxmlformats.org/officeDocument/2006/relationships/hyperlink" Target="https://scholia.toolforge.org/work/Q37308366/curation" TargetMode="External"/><Relationship Id="rId6" Type="http://schemas.openxmlformats.org/officeDocument/2006/relationships/hyperlink" Target="https://scholia.toolforge.org/work/Q37308366/export" TargetMode="External"/><Relationship Id="rId7" Type="http://schemas.openxmlformats.org/officeDocument/2006/relationships/hyperlink" Target="https://www.wikidata.org/wiki/Help:Contents" TargetMode="External"/><Relationship Id="rId8" Type="http://schemas.openxmlformats.org/officeDocument/2006/relationships/hyperlink" Target="https://www.wikidata.org/wiki/Wikidata:Scholia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ctrTitle"/>
          </p:nvPr>
        </p:nvSpPr>
        <p:spPr>
          <a:xfrm>
            <a:off x="0" y="744575"/>
            <a:ext cx="9109500" cy="1785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Exploring restoration ecology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via Wikidata and Scholia</a:t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5000" y="2453975"/>
            <a:ext cx="4675659" cy="230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61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Structure of the presentation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230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Background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Annotated list of links</a:t>
            </a:r>
            <a:endParaRPr/>
          </a:p>
          <a:p>
            <a:pPr indent="-660400" lvl="0" marL="457200" rtl="0" algn="l">
              <a:spcBef>
                <a:spcPts val="0"/>
              </a:spcBef>
              <a:spcAft>
                <a:spcPts val="0"/>
              </a:spcAft>
              <a:buSzPts val="6800"/>
              <a:buChar char="●"/>
            </a:pPr>
            <a:r>
              <a:rPr lang="en" sz="6800"/>
              <a:t>Demo</a:t>
            </a:r>
            <a:endParaRPr sz="6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Questions, comments and discussion welcome any time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61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83100" y="1152475"/>
            <a:ext cx="8984700" cy="351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Wikidata: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https://wikidata.org/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database that anyone - human or machine - can edit, often in their preferred language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open data (</a:t>
            </a:r>
            <a:r>
              <a:rPr lang="en" u="sng">
                <a:solidFill>
                  <a:schemeClr val="hlink"/>
                </a:solidFill>
                <a:hlinkClick r:id="rId4"/>
              </a:rPr>
              <a:t>CC0</a:t>
            </a:r>
            <a:r>
              <a:rPr lang="en"/>
              <a:t>) and open metadata (CC0) meeting all </a:t>
            </a:r>
            <a:r>
              <a:rPr lang="en" u="sng">
                <a:solidFill>
                  <a:schemeClr val="hlink"/>
                </a:solidFill>
                <a:hlinkClick r:id="rId5"/>
              </a:rPr>
              <a:t>FAIR data</a:t>
            </a:r>
            <a:r>
              <a:rPr lang="en"/>
              <a:t> requirements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20k curators of 1.5B statements describing 100M subjects (items) using 10k predicates (properties)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Scholia: </a:t>
            </a:r>
            <a:r>
              <a:rPr lang="en" u="sng">
                <a:solidFill>
                  <a:schemeClr val="hlink"/>
                </a:solidFill>
                <a:hlinkClick r:id="rId6"/>
              </a:rPr>
              <a:t>https://scholia.toolforge.org/</a:t>
            </a:r>
            <a:r>
              <a:rPr lang="en"/>
              <a:t>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an open-source Wikidata frontend visualizing the scholarly subset of Wikidata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works</a:t>
            </a:r>
            <a:endParaRPr/>
          </a:p>
          <a:p>
            <a:pPr indent="-317500" lvl="3" marL="18288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authors</a:t>
            </a:r>
            <a:endParaRPr/>
          </a:p>
          <a:p>
            <a:pPr indent="-317500" lvl="4" marL="22860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affiliations / education / awards / events …</a:t>
            </a:r>
            <a:endParaRPr/>
          </a:p>
          <a:p>
            <a:pPr indent="-317500" lvl="3" marL="18288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topics</a:t>
            </a:r>
            <a:endParaRPr/>
          </a:p>
          <a:p>
            <a:pPr indent="-317500" lvl="4" marL="22860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taxa / chemical compounds / diseases …</a:t>
            </a:r>
            <a:endParaRPr/>
          </a:p>
          <a:p>
            <a:pPr indent="-317500" lvl="3" marL="18288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methods</a:t>
            </a:r>
            <a:endParaRPr/>
          </a:p>
          <a:p>
            <a:pPr indent="-317500" lvl="4" marL="22860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software / data / hypotheses / instruments …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76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Annotated list of links / </a:t>
            </a:r>
            <a:r>
              <a:rPr lang="en" sz="3800"/>
              <a:t>Demo</a:t>
            </a:r>
            <a:endParaRPr sz="3800"/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8777100" cy="37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Anatomy of a Wikidata item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Restoration through reassembly: plant traits and invasion resistance. (Q37308366)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https://www.wikidata.org/wiki/Q37308366</a:t>
            </a:r>
            <a:r>
              <a:rPr lang="en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Scholia about this item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https://scholia.toolforge.org/work/Q37308366</a:t>
            </a:r>
            <a:r>
              <a:rPr lang="en"/>
              <a:t> - exploration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https://scholia.toolforge.org/work/Q37308366/curation</a:t>
            </a:r>
            <a:r>
              <a:rPr lang="en"/>
              <a:t> - curation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https://scholia.toolforge.org/work/Q37308366/export</a:t>
            </a:r>
            <a:r>
              <a:rPr lang="en"/>
              <a:t> - citation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Help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u="sng">
                <a:solidFill>
                  <a:schemeClr val="hlink"/>
                </a:solidFill>
                <a:hlinkClick r:id="rId7"/>
              </a:rPr>
              <a:t>https://www.wikidata.org/wiki/Help:Contents</a:t>
            </a:r>
            <a:r>
              <a:rPr lang="en"/>
              <a:t>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u="sng">
                <a:solidFill>
                  <a:schemeClr val="hlink"/>
                </a:solidFill>
                <a:hlinkClick r:id="rId8"/>
              </a:rPr>
              <a:t>https://www.wikidata.org/wiki/Wikidata:Scholia</a:t>
            </a:r>
            <a:r>
              <a:rPr lang="en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Reuse of Wikidata data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u="sng">
                <a:solidFill>
                  <a:schemeClr val="hlink"/>
                </a:solidFill>
                <a:hlinkClick r:id="rId9"/>
              </a:rPr>
              <a:t>https://opentraits.org/taxa</a:t>
            </a:r>
            <a:r>
              <a:rPr lang="en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Questions, comments and discussion welcome any time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